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2"/>
  </p:notesMasterIdLst>
  <p:handoutMasterIdLst>
    <p:handoutMasterId r:id="rId23"/>
  </p:handoutMasterIdLst>
  <p:sldIdLst>
    <p:sldId id="292" r:id="rId2"/>
    <p:sldId id="340" r:id="rId3"/>
    <p:sldId id="296" r:id="rId4"/>
    <p:sldId id="293" r:id="rId5"/>
    <p:sldId id="297" r:id="rId6"/>
    <p:sldId id="327" r:id="rId7"/>
    <p:sldId id="310" r:id="rId8"/>
    <p:sldId id="341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09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31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25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0" autoAdjust="0"/>
    <p:restoredTop sz="94757" autoAdjust="0"/>
  </p:normalViewPr>
  <p:slideViewPr>
    <p:cSldViewPr snapToGrid="0" snapToObjects="1">
      <p:cViewPr varScale="1">
        <p:scale>
          <a:sx n="81" d="100"/>
          <a:sy n="81" d="100"/>
        </p:scale>
        <p:origin x="1517" y="62"/>
      </p:cViewPr>
      <p:guideLst>
        <p:guide orient="horz" pos="2795"/>
        <p:guide pos="31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F3A3800-FEBD-491F-BA79-BD5DC825D983}" type="datetimeFigureOut">
              <a:rPr lang="es-ES"/>
              <a:pPr>
                <a:defRPr/>
              </a:pPr>
              <a:t>23/06/2020</a:t>
            </a:fld>
            <a:endParaRPr lang="es-E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1F6E5A5-081A-4BCE-8755-42EC5823BF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49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1BE77F-93E2-438D-9F4C-D5EB43B0715B}" type="datetimeFigureOut">
              <a:rPr lang="es-ES"/>
              <a:pPr>
                <a:defRPr/>
              </a:pPr>
              <a:t>23/06/2020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98F52FD-E693-4A6D-B5B4-9362720880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512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56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420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256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543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682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909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413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50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346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38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784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36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86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42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98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05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188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42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9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6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1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0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4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8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5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8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3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s-ES" sz="100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endParaRPr lang="es-ES">
              <a:latin typeface="Arial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 userDrawn="1"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6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 descr="Economist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02" y="0"/>
            <a:ext cx="2566316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9" descr="COGITI | Consejo General de Colegios Oficiales de Graduados e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02" y="1066734"/>
            <a:ext cx="2593298" cy="76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550702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6" descr="Economist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9" descr="COGITI | Consejo General de Colegios Oficiales de Graduados e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5725" y="1083775"/>
            <a:ext cx="4459288" cy="530246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IMPACTO ECONÓMICO: VENTAS</a:t>
            </a:r>
          </a:p>
        </p:txBody>
      </p:sp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-216231" y="5676871"/>
            <a:ext cx="3984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latin typeface="Calibri" pitchFamily="34" charset="0"/>
              </a:rPr>
              <a:t>            Peores expectativas </a:t>
            </a:r>
          </a:p>
        </p:txBody>
      </p:sp>
      <p:sp>
        <p:nvSpPr>
          <p:cNvPr id="16" name="8 CuadroTexto"/>
          <p:cNvSpPr txBox="1">
            <a:spLocks noChangeArrowheads="1"/>
          </p:cNvSpPr>
          <p:nvPr/>
        </p:nvSpPr>
        <p:spPr bwMode="auto">
          <a:xfrm>
            <a:off x="3349548" y="5505690"/>
            <a:ext cx="39066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Calibri" pitchFamily="34" charset="0"/>
              </a:rPr>
              <a:t>Empresas acogidas a un ERTE</a:t>
            </a:r>
          </a:p>
        </p:txBody>
      </p:sp>
      <p:sp>
        <p:nvSpPr>
          <p:cNvPr id="17" name="9 CuadroTexto"/>
          <p:cNvSpPr txBox="1">
            <a:spLocks noChangeArrowheads="1"/>
          </p:cNvSpPr>
          <p:nvPr/>
        </p:nvSpPr>
        <p:spPr bwMode="auto">
          <a:xfrm>
            <a:off x="3349548" y="5847599"/>
            <a:ext cx="4774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Calibri" pitchFamily="34" charset="0"/>
              </a:rPr>
              <a:t>Microempresas</a:t>
            </a:r>
          </a:p>
        </p:txBody>
      </p:sp>
      <p:sp>
        <p:nvSpPr>
          <p:cNvPr id="18" name="23 Abrir llave"/>
          <p:cNvSpPr/>
          <p:nvPr/>
        </p:nvSpPr>
        <p:spPr bwMode="auto">
          <a:xfrm>
            <a:off x="2804396" y="5553375"/>
            <a:ext cx="703602" cy="7048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1798465"/>
            <a:ext cx="8650968" cy="3780964"/>
          </a:xfrm>
          <a:prstGeom prst="rect">
            <a:avLst/>
          </a:prstGeom>
        </p:spPr>
      </p:pic>
      <p:sp>
        <p:nvSpPr>
          <p:cNvPr id="10" name="15 Elipse"/>
          <p:cNvSpPr/>
          <p:nvPr/>
        </p:nvSpPr>
        <p:spPr>
          <a:xfrm>
            <a:off x="6784257" y="3204895"/>
            <a:ext cx="1665580" cy="1448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533832" y="2335201"/>
            <a:ext cx="7089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expectativas del </a:t>
            </a:r>
            <a:r>
              <a:rPr lang="es-E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segundo semestre del 2020 continúan </a:t>
            </a:r>
            <a:r>
              <a:rPr lang="es-ES" b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registros muy </a:t>
            </a:r>
            <a:r>
              <a:rPr lang="es-ES" b="1" u="sng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desfavorables</a:t>
            </a:r>
            <a:r>
              <a:rPr lang="es-ES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aunque </a:t>
            </a:r>
            <a:r>
              <a:rPr lang="es-E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menores a las del primer semestre</a:t>
            </a:r>
            <a:endParaRPr lang="es-ES" b="1" dirty="0"/>
          </a:p>
        </p:txBody>
      </p:sp>
      <p:pic>
        <p:nvPicPr>
          <p:cNvPr id="20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01" y="5597738"/>
            <a:ext cx="1682833" cy="632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01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01" y="5597738"/>
            <a:ext cx="1682833" cy="632793"/>
          </a:xfrm>
          <a:prstGeom prst="rect">
            <a:avLst/>
          </a:prstGeom>
          <a:noFill/>
        </p:spPr>
      </p:pic>
      <p:pic>
        <p:nvPicPr>
          <p:cNvPr id="9" name="Imagen 6" descr="Economist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OGITI | Consejo General de Colegios Oficiales de Graduados e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5724" y="1047750"/>
            <a:ext cx="8891128" cy="530246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IMPACTO ECONÓMICO: INDICADORES ECONÓMICOS Y FINANCIEROS</a:t>
            </a:r>
          </a:p>
        </p:txBody>
      </p:sp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155934" y="5723017"/>
            <a:ext cx="4375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latin typeface="Calibri" pitchFamily="34" charset="0"/>
              </a:rPr>
              <a:t>Rentabilidad: </a:t>
            </a:r>
            <a:r>
              <a:rPr lang="es-ES" dirty="0">
                <a:solidFill>
                  <a:srgbClr val="FF0000"/>
                </a:solidFill>
              </a:rPr>
              <a:t>familiares y construcción</a:t>
            </a:r>
            <a:endParaRPr lang="es-ES" sz="2000" b="1" dirty="0"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162" y="1768076"/>
            <a:ext cx="8976852" cy="3434622"/>
          </a:xfrm>
          <a:prstGeom prst="rect">
            <a:avLst/>
          </a:prstGeom>
        </p:spPr>
      </p:pic>
      <p:sp>
        <p:nvSpPr>
          <p:cNvPr id="11" name="5 CuadroTexto"/>
          <p:cNvSpPr txBox="1">
            <a:spLocks noChangeArrowheads="1"/>
          </p:cNvSpPr>
          <p:nvPr/>
        </p:nvSpPr>
        <p:spPr bwMode="auto">
          <a:xfrm>
            <a:off x="230117" y="6335547"/>
            <a:ext cx="4375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latin typeface="Calibri" pitchFamily="34" charset="0"/>
              </a:rPr>
              <a:t>Deuda: </a:t>
            </a:r>
            <a:r>
              <a:rPr lang="es-ES" dirty="0">
                <a:solidFill>
                  <a:schemeClr val="bg1"/>
                </a:solidFill>
              </a:rPr>
              <a:t>grandes y no familiares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4361279" y="5708272"/>
            <a:ext cx="4375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latin typeface="Calibri" pitchFamily="34" charset="0"/>
              </a:rPr>
              <a:t>Liquidez: </a:t>
            </a:r>
            <a:r>
              <a:rPr lang="es-ES" dirty="0">
                <a:solidFill>
                  <a:srgbClr val="FF0000"/>
                </a:solidFill>
              </a:rPr>
              <a:t>familiares y jóvenes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4699834" y="6352287"/>
            <a:ext cx="4375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latin typeface="Calibri" pitchFamily="34" charset="0"/>
              </a:rPr>
              <a:t>Inversiones: </a:t>
            </a:r>
            <a:r>
              <a:rPr lang="es-ES" dirty="0">
                <a:solidFill>
                  <a:schemeClr val="bg1"/>
                </a:solidFill>
              </a:rPr>
              <a:t>grandes y construcción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2 CuadroTexto"/>
          <p:cNvSpPr txBox="1">
            <a:spLocks noChangeArrowheads="1"/>
          </p:cNvSpPr>
          <p:nvPr/>
        </p:nvSpPr>
        <p:spPr bwMode="auto">
          <a:xfrm>
            <a:off x="2035277" y="5197628"/>
            <a:ext cx="4807975" cy="400110"/>
          </a:xfrm>
          <a:prstGeom prst="rect">
            <a:avLst/>
          </a:prstGeom>
          <a:noFill/>
          <a:ln w="9525">
            <a:solidFill>
              <a:srgbClr val="0257A7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Calibri" pitchFamily="34" charset="0"/>
              </a:rPr>
              <a:t>Mayor impacto negativo</a:t>
            </a:r>
            <a:endParaRPr lang="es-E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01" y="5597738"/>
            <a:ext cx="1682833" cy="632793"/>
          </a:xfrm>
          <a:prstGeom prst="rect">
            <a:avLst/>
          </a:prstGeom>
          <a:noFill/>
        </p:spPr>
      </p:pic>
      <p:pic>
        <p:nvPicPr>
          <p:cNvPr id="5" name="Imagen 6" descr="Economist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246513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9" descr="COGITI | Consejo General de Colegios Oficiales de Graduados e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5724" y="1047750"/>
            <a:ext cx="8891128" cy="530246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IMPACTO ECONÓMICO: INDICADORES ECONÓMICOS Y FINANCIEROS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4" y="1862848"/>
            <a:ext cx="8989464" cy="3126424"/>
          </a:xfrm>
          <a:prstGeom prst="rect">
            <a:avLst/>
          </a:prstGeom>
        </p:spPr>
      </p:pic>
      <p:sp>
        <p:nvSpPr>
          <p:cNvPr id="10" name="4 Rectángulo"/>
          <p:cNvSpPr>
            <a:spLocks noChangeArrowheads="1"/>
          </p:cNvSpPr>
          <p:nvPr/>
        </p:nvSpPr>
        <p:spPr bwMode="auto">
          <a:xfrm>
            <a:off x="346186" y="4814754"/>
            <a:ext cx="791403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  <a:latin typeface="Calibri" pitchFamily="34" charset="0"/>
              </a:rPr>
              <a:t>①</a:t>
            </a:r>
            <a:r>
              <a:rPr lang="es-ES" sz="2200" dirty="0">
                <a:latin typeface="Calibri" pitchFamily="34" charset="0"/>
              </a:rPr>
              <a:t> </a:t>
            </a:r>
            <a:r>
              <a:rPr lang="es-ES" sz="2200" b="1" dirty="0">
                <a:solidFill>
                  <a:srgbClr val="C00000"/>
                </a:solidFill>
                <a:latin typeface="Calibri" pitchFamily="34" charset="0"/>
              </a:rPr>
              <a:t>La crisis ha impactado en la reducción del nivel de facturación </a:t>
            </a:r>
          </a:p>
          <a:p>
            <a:endParaRPr lang="es-ES" sz="22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s-ES" sz="2200" b="1" dirty="0">
                <a:solidFill>
                  <a:srgbClr val="C00000"/>
                </a:solidFill>
                <a:latin typeface="Calibri" pitchFamily="34" charset="0"/>
              </a:rPr>
              <a:t>② Y en la reducción del número de países de destino de la internacionalización</a:t>
            </a:r>
            <a:endParaRPr lang="es-ES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2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01" y="5597738"/>
            <a:ext cx="1682833" cy="632793"/>
          </a:xfrm>
          <a:prstGeom prst="rect">
            <a:avLst/>
          </a:prstGeom>
          <a:noFill/>
        </p:spPr>
      </p:pic>
      <p:pic>
        <p:nvPicPr>
          <p:cNvPr id="5" name="Imagen 6" descr="Economist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9" descr="COGITI | Consejo General de Colegios Oficiales de Graduados e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5724" y="1109163"/>
            <a:ext cx="8891128" cy="350142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IMPACTO SOBRE LA ORGANIZACIÓN DE LA EMPRESA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17" y="1565520"/>
            <a:ext cx="8685265" cy="411491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24643" y="5597738"/>
            <a:ext cx="6111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microempresas y las empresas constructoras y de comercio son las que señalan más problemas de restricciones financieras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4772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Economist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9" descr="COGITI | Consejo General de Colegios Oficiales de Graduados e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5724" y="1047750"/>
            <a:ext cx="8891128" cy="530246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IMPACTO SOBRE LA ORGANIZACIÓN DE LA EMPRESA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7" y="1801806"/>
            <a:ext cx="8976853" cy="4079644"/>
          </a:xfrm>
          <a:prstGeom prst="rect">
            <a:avLst/>
          </a:prstGeom>
        </p:spPr>
      </p:pic>
      <p:pic>
        <p:nvPicPr>
          <p:cNvPr id="9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01" y="5597738"/>
            <a:ext cx="1682833" cy="632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49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Economist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9" descr="COGITI | Consejo General de Colegios Oficiales de Graduados e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26436" y="1126863"/>
            <a:ext cx="8891128" cy="530246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MEDIDAS PARA FAVORECER LA SALIDA DE LA CRISIS</a:t>
            </a:r>
          </a:p>
        </p:txBody>
      </p:sp>
      <p:sp>
        <p:nvSpPr>
          <p:cNvPr id="4" name="1 Rectángulo"/>
          <p:cNvSpPr/>
          <p:nvPr/>
        </p:nvSpPr>
        <p:spPr>
          <a:xfrm rot="16200000">
            <a:off x="-1757634" y="3945333"/>
            <a:ext cx="4424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/>
            <a:r>
              <a:rPr lang="es-ES" sz="2400" b="1" dirty="0">
                <a:latin typeface="Calibri" pitchFamily="34" charset="0"/>
                <a:cs typeface="Times New Roman" pitchFamily="18" charset="0"/>
              </a:rPr>
              <a:t>Para el estímulo de los mercados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333" y="2477729"/>
            <a:ext cx="7845073" cy="3652507"/>
          </a:xfrm>
          <a:prstGeom prst="rect">
            <a:avLst/>
          </a:prstGeom>
        </p:spPr>
      </p:pic>
      <p:pic>
        <p:nvPicPr>
          <p:cNvPr id="12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67" y="6225207"/>
            <a:ext cx="1682833" cy="632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4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9" descr="COGITI | Consejo General de Colegios Oficiales de Graduados e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6" descr="Economist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5724" y="1114974"/>
            <a:ext cx="8891128" cy="530246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MEDIDAS PARA FAVORECER LA SALIDA DE LA CRISIS (ii)</a:t>
            </a:r>
          </a:p>
        </p:txBody>
      </p:sp>
      <p:sp>
        <p:nvSpPr>
          <p:cNvPr id="4" name="1 Rectángulo"/>
          <p:cNvSpPr/>
          <p:nvPr/>
        </p:nvSpPr>
        <p:spPr>
          <a:xfrm rot="16200000">
            <a:off x="-1757634" y="3945333"/>
            <a:ext cx="4424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/>
            <a:r>
              <a:rPr lang="es-ES" sz="2400" b="1" dirty="0">
                <a:latin typeface="Calibri" pitchFamily="34" charset="0"/>
                <a:cs typeface="Times New Roman" pitchFamily="18" charset="0"/>
              </a:rPr>
              <a:t>Medidas de competitividad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85" y="2281084"/>
            <a:ext cx="8156067" cy="3962399"/>
          </a:xfrm>
          <a:prstGeom prst="rect">
            <a:avLst/>
          </a:prstGeom>
        </p:spPr>
      </p:pic>
      <p:pic>
        <p:nvPicPr>
          <p:cNvPr id="12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67" y="6225207"/>
            <a:ext cx="1682833" cy="632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15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Economist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9" descr="COGITI | Consejo General de Colegios Oficiales de Graduados e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96624" y="1099320"/>
            <a:ext cx="8891128" cy="530246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MEDIDAS PARA FAVORECER LA SALIDA DE LA CRISIS (iii)</a:t>
            </a:r>
          </a:p>
        </p:txBody>
      </p:sp>
      <p:sp>
        <p:nvSpPr>
          <p:cNvPr id="4" name="1 Rectángulo"/>
          <p:cNvSpPr/>
          <p:nvPr/>
        </p:nvSpPr>
        <p:spPr>
          <a:xfrm rot="16200000">
            <a:off x="-1757634" y="3945333"/>
            <a:ext cx="4424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/>
            <a:r>
              <a:rPr lang="es-ES" sz="2400" b="1" dirty="0">
                <a:latin typeface="Calibri" pitchFamily="34" charset="0"/>
                <a:cs typeface="Times New Roman" pitchFamily="18" charset="0"/>
              </a:rPr>
              <a:t>Medidas financieras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88" y="2291871"/>
            <a:ext cx="8147464" cy="3800693"/>
          </a:xfrm>
          <a:prstGeom prst="rect">
            <a:avLst/>
          </a:prstGeom>
        </p:spPr>
      </p:pic>
      <p:pic>
        <p:nvPicPr>
          <p:cNvPr id="12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67" y="6225207"/>
            <a:ext cx="1682833" cy="632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7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Economist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9" descr="COGITI | Consejo General de Colegios Oficiales de Graduados e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5724" y="1109163"/>
            <a:ext cx="8891128" cy="530246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MEDIDAS PARA FAVORECER LA SALIDA DE LA CRISIS (iv)</a:t>
            </a:r>
          </a:p>
        </p:txBody>
      </p:sp>
      <p:sp>
        <p:nvSpPr>
          <p:cNvPr id="4" name="1 Rectángulo"/>
          <p:cNvSpPr/>
          <p:nvPr/>
        </p:nvSpPr>
        <p:spPr>
          <a:xfrm rot="16200000">
            <a:off x="-1757634" y="3945333"/>
            <a:ext cx="4424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/>
            <a:r>
              <a:rPr lang="es-ES" sz="2400" b="1" dirty="0">
                <a:latin typeface="Calibri" pitchFamily="34" charset="0"/>
                <a:cs typeface="Times New Roman" pitchFamily="18" charset="0"/>
              </a:rPr>
              <a:t>Medidas normativas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84" y="2223960"/>
            <a:ext cx="8101781" cy="3704504"/>
          </a:xfrm>
          <a:prstGeom prst="rect">
            <a:avLst/>
          </a:prstGeom>
        </p:spPr>
      </p:pic>
      <p:pic>
        <p:nvPicPr>
          <p:cNvPr id="12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67" y="6388425"/>
            <a:ext cx="1682833" cy="46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40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402"/>
            <a:ext cx="9002597" cy="62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9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1159165"/>
            <a:ext cx="7287186" cy="5063354"/>
          </a:xfrm>
          <a:prstGeom prst="rect">
            <a:avLst/>
          </a:prstGeom>
        </p:spPr>
      </p:pic>
      <p:pic>
        <p:nvPicPr>
          <p:cNvPr id="5" name="Imagen 6" descr="Economist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9" descr="COGITI | Consejo General de Colegios Oficiales de Graduados e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01" y="5597738"/>
            <a:ext cx="1682833" cy="632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877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60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09489" y="4409847"/>
            <a:ext cx="5035138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Gracias por su atención</a:t>
            </a:r>
          </a:p>
          <a:p>
            <a:pPr algn="ctr"/>
            <a:endParaRPr lang="es-E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13" y="5171606"/>
            <a:ext cx="2054983" cy="459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406013" y="1759151"/>
            <a:ext cx="754178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indent="457200" algn="just" eaLnBrk="0" hangingPunct="0">
              <a:buFontTx/>
              <a:buBlip>
                <a:blip r:embed="rId3"/>
              </a:buBlip>
            </a:pPr>
            <a:r>
              <a:rPr lang="es-ES" sz="2200" dirty="0">
                <a:latin typeface="Calibri" pitchFamily="34" charset="0"/>
                <a:cs typeface="Times New Roman" pitchFamily="18" charset="0"/>
              </a:rPr>
              <a:t>Estimar el impacto en el empleo, las ventas y en diferentes indicadores económicos y financieros para conocer las principales dificultades que atraviesan las empresas</a:t>
            </a:r>
          </a:p>
          <a:p>
            <a:pPr lvl="1" indent="457200" eaLnBrk="0" hangingPunct="0">
              <a:buFontTx/>
              <a:buBlip>
                <a:blip r:embed="rId3"/>
              </a:buBlip>
            </a:pPr>
            <a:endParaRPr lang="es-ES" sz="2200" dirty="0">
              <a:latin typeface="Calibri" pitchFamily="34" charset="0"/>
              <a:cs typeface="Times New Roman" pitchFamily="18" charset="0"/>
            </a:endParaRPr>
          </a:p>
          <a:p>
            <a:pPr lvl="1" indent="457200" algn="just" eaLnBrk="0" hangingPunct="0">
              <a:buFontTx/>
              <a:buBlip>
                <a:blip r:embed="rId3"/>
              </a:buBlip>
            </a:pPr>
            <a:r>
              <a:rPr lang="es-ES" sz="2200" dirty="0">
                <a:latin typeface="Calibri" pitchFamily="34" charset="0"/>
                <a:cs typeface="Times New Roman" pitchFamily="18" charset="0"/>
              </a:rPr>
              <a:t>Determinar el impacto en la organización de la empresa, distinguiendo entre aspectos financieros y estratégicos</a:t>
            </a:r>
          </a:p>
          <a:p>
            <a:pPr lvl="1" indent="457200" eaLnBrk="0" hangingPunct="0">
              <a:buFontTx/>
              <a:buBlip>
                <a:blip r:embed="rId3"/>
              </a:buBlip>
            </a:pPr>
            <a:endParaRPr lang="es-ES" sz="2200" dirty="0">
              <a:latin typeface="Calibri" pitchFamily="34" charset="0"/>
              <a:cs typeface="Times New Roman" pitchFamily="18" charset="0"/>
            </a:endParaRPr>
          </a:p>
          <a:p>
            <a:pPr lvl="1" indent="457200" algn="just" eaLnBrk="0" hangingPunct="0">
              <a:buFontTx/>
              <a:buBlip>
                <a:blip r:embed="rId3"/>
              </a:buBlip>
            </a:pPr>
            <a:r>
              <a:rPr lang="es-ES" sz="2200" dirty="0">
                <a:latin typeface="Calibri" pitchFamily="34" charset="0"/>
                <a:cs typeface="Times New Roman" pitchFamily="18" charset="0"/>
              </a:rPr>
              <a:t>Establecer medidas para favorecer la salida de la crisis, distinguiendo entre medidas para el estímulo de los mercados, para la competitividad de las empresas, financieras y normativas/legales</a:t>
            </a:r>
          </a:p>
        </p:txBody>
      </p:sp>
      <p:sp>
        <p:nvSpPr>
          <p:cNvPr id="2" name="1 Rectángulo"/>
          <p:cNvSpPr/>
          <p:nvPr/>
        </p:nvSpPr>
        <p:spPr>
          <a:xfrm rot="16200000">
            <a:off x="-780494" y="3394736"/>
            <a:ext cx="3542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/>
            <a:r>
              <a:rPr lang="es-ES" sz="2800" b="1" dirty="0">
                <a:latin typeface="Calibri" pitchFamily="34" charset="0"/>
                <a:cs typeface="Times New Roman" pitchFamily="18" charset="0"/>
              </a:rPr>
              <a:t>Objetivos del informe</a:t>
            </a:r>
          </a:p>
        </p:txBody>
      </p:sp>
      <p:pic>
        <p:nvPicPr>
          <p:cNvPr id="4" name="Imagen 6" descr="Economist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9" descr="COGITI | Consejo General de Colegios Oficiales de Graduados e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01" y="5597738"/>
            <a:ext cx="1682833" cy="63279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01" y="5597738"/>
            <a:ext cx="1682833" cy="632793"/>
          </a:xfrm>
          <a:prstGeom prst="rect">
            <a:avLst/>
          </a:prstGeom>
          <a:noFill/>
        </p:spPr>
      </p:pic>
      <p:pic>
        <p:nvPicPr>
          <p:cNvPr id="5" name="Imagen 6" descr="Economist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9" descr="COGITI | Consejo General de Colegios Oficiales de Graduados e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gray">
          <a:xfrm>
            <a:off x="1632154" y="1347968"/>
            <a:ext cx="7187995" cy="4392613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/>
          <a:lstStyle/>
          <a:p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b="1" dirty="0">
                <a:latin typeface="Calibri" pitchFamily="34" charset="0"/>
              </a:rPr>
              <a:t> </a:t>
            </a:r>
          </a:p>
          <a:p>
            <a:pPr>
              <a:buFontTx/>
              <a:buBlip>
                <a:blip r:embed="rId6"/>
              </a:buBlip>
            </a:pPr>
            <a:r>
              <a:rPr lang="es-ES" sz="2000" b="1" dirty="0">
                <a:latin typeface="Calibri" pitchFamily="34" charset="0"/>
              </a:rPr>
              <a:t> Muestra:  2.400 . </a:t>
            </a:r>
            <a:r>
              <a:rPr lang="es-ES" sz="2000" dirty="0">
                <a:latin typeface="Calibri" pitchFamily="34" charset="0"/>
              </a:rPr>
              <a:t>1.225 empresas españolas, 670 firmas y despachos profesionales de Economistas y 492 de Graduados e Ingenieros Técnicos Industriales</a:t>
            </a:r>
          </a:p>
          <a:p>
            <a:pPr>
              <a:buFontTx/>
              <a:buBlip>
                <a:blip r:embed="rId6"/>
              </a:buBlip>
            </a:pPr>
            <a:endParaRPr lang="es-ES" sz="2000" b="1" dirty="0">
              <a:latin typeface="Calibri" pitchFamily="34" charset="0"/>
            </a:endParaRPr>
          </a:p>
          <a:p>
            <a:pPr>
              <a:buFontTx/>
              <a:buBlip>
                <a:blip r:embed="rId6"/>
              </a:buBlip>
            </a:pPr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b="1" dirty="0">
                <a:latin typeface="Calibri" pitchFamily="34" charset="0"/>
              </a:rPr>
              <a:t>Sectores:</a:t>
            </a:r>
            <a:r>
              <a:rPr lang="es-ES" sz="2000" dirty="0">
                <a:latin typeface="Calibri" pitchFamily="34" charset="0"/>
              </a:rPr>
              <a:t> Industria, Construcción, Comercio y Servicios</a:t>
            </a:r>
          </a:p>
          <a:p>
            <a:pPr>
              <a:buFontTx/>
              <a:buBlip>
                <a:blip r:embed="rId6"/>
              </a:buBlip>
            </a:pPr>
            <a:endParaRPr lang="es-ES" sz="2000" dirty="0">
              <a:latin typeface="Calibri" pitchFamily="34" charset="0"/>
            </a:endParaRPr>
          </a:p>
          <a:p>
            <a:pPr>
              <a:buFontTx/>
              <a:buBlip>
                <a:blip r:embed="rId6"/>
              </a:buBlip>
            </a:pPr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b="1" dirty="0">
                <a:latin typeface="Calibri" pitchFamily="34" charset="0"/>
              </a:rPr>
              <a:t> </a:t>
            </a:r>
            <a:r>
              <a:rPr lang="es-ES" sz="2000" dirty="0">
                <a:latin typeface="Calibri" pitchFamily="34" charset="0"/>
              </a:rPr>
              <a:t>La técnica de recogida de información fue a través de una </a:t>
            </a:r>
            <a:r>
              <a:rPr lang="es-ES" sz="2000" b="1" dirty="0">
                <a:latin typeface="Calibri" pitchFamily="34" charset="0"/>
              </a:rPr>
              <a:t>encuesta online</a:t>
            </a:r>
            <a:r>
              <a:rPr lang="es-ES" sz="2000" dirty="0">
                <a:latin typeface="Calibri" pitchFamily="34" charset="0"/>
              </a:rPr>
              <a:t> consistente en un cuestionario </a:t>
            </a:r>
            <a:r>
              <a:rPr lang="es-ES" sz="2000" dirty="0" err="1">
                <a:latin typeface="Calibri" pitchFamily="34" charset="0"/>
              </a:rPr>
              <a:t>autoadministrado</a:t>
            </a:r>
            <a:endParaRPr lang="es-ES" sz="2000" dirty="0">
              <a:latin typeface="Calibri" pitchFamily="34" charset="0"/>
            </a:endParaRPr>
          </a:p>
          <a:p>
            <a:pPr>
              <a:buFontTx/>
              <a:buBlip>
                <a:blip r:embed="rId6"/>
              </a:buBlip>
            </a:pPr>
            <a:endParaRPr lang="es-ES" sz="2000" dirty="0">
              <a:latin typeface="Calibri" pitchFamily="34" charset="0"/>
            </a:endParaRPr>
          </a:p>
          <a:p>
            <a:pPr>
              <a:buFontTx/>
              <a:buBlip>
                <a:blip r:embed="rId6"/>
              </a:buBlip>
            </a:pPr>
            <a:r>
              <a:rPr lang="es-ES" sz="2000" dirty="0">
                <a:latin typeface="Calibri" pitchFamily="34" charset="0"/>
              </a:rPr>
              <a:t> El trabajo de campo se realizó desde el </a:t>
            </a:r>
            <a:r>
              <a:rPr lang="es-ES" sz="2000" b="1" dirty="0">
                <a:latin typeface="Calibri" pitchFamily="34" charset="0"/>
              </a:rPr>
              <a:t>11 de mayo hasta el 4 de junio </a:t>
            </a:r>
            <a:r>
              <a:rPr lang="es-ES" sz="2000" dirty="0">
                <a:latin typeface="Calibri" pitchFamily="34" charset="0"/>
              </a:rPr>
              <a:t>de 2020</a:t>
            </a:r>
            <a:endParaRPr lang="es-ES" sz="2000" b="1" u="sng" dirty="0">
              <a:latin typeface="Calibri" pitchFamily="34" charset="0"/>
            </a:endParaRPr>
          </a:p>
          <a:p>
            <a:pPr>
              <a:buFontTx/>
              <a:buBlip>
                <a:blip r:embed="rId6"/>
              </a:buBlip>
            </a:pPr>
            <a:endParaRPr lang="es-ES" sz="2000" b="1" dirty="0">
              <a:latin typeface="Calibri" pitchFamily="34" charset="0"/>
            </a:endParaRPr>
          </a:p>
          <a:p>
            <a:pPr>
              <a:buFontTx/>
              <a:buBlip>
                <a:blip r:embed="rId6"/>
              </a:buBlip>
            </a:pPr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b="1" dirty="0">
                <a:latin typeface="Calibri" pitchFamily="34" charset="0"/>
              </a:rPr>
              <a:t>Error </a:t>
            </a:r>
            <a:r>
              <a:rPr lang="es-ES" sz="2000" b="1" dirty="0" err="1">
                <a:latin typeface="Calibri" pitchFamily="34" charset="0"/>
              </a:rPr>
              <a:t>muestral</a:t>
            </a:r>
            <a:r>
              <a:rPr lang="es-ES" sz="2000" dirty="0">
                <a:latin typeface="Calibri" pitchFamily="34" charset="0"/>
              </a:rPr>
              <a:t> de 4,2 puntos con un nivel de confianza del 95%</a:t>
            </a:r>
          </a:p>
          <a:p>
            <a:endParaRPr lang="es-ES" sz="2000" dirty="0">
              <a:latin typeface="Calibri" pitchFamily="34" charset="0"/>
            </a:endParaRPr>
          </a:p>
          <a:p>
            <a:r>
              <a:rPr lang="es-ES" sz="2000" dirty="0">
                <a:latin typeface="Calibri" pitchFamily="34" charset="0"/>
              </a:rPr>
              <a:t> </a:t>
            </a:r>
          </a:p>
        </p:txBody>
      </p:sp>
      <p:sp>
        <p:nvSpPr>
          <p:cNvPr id="4" name="1 Rectángulo"/>
          <p:cNvSpPr/>
          <p:nvPr/>
        </p:nvSpPr>
        <p:spPr>
          <a:xfrm rot="16200000">
            <a:off x="-1252439" y="3699537"/>
            <a:ext cx="4151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/>
            <a:r>
              <a:rPr lang="es-ES" sz="2800" b="1" dirty="0">
                <a:latin typeface="Calibri" pitchFamily="34" charset="0"/>
                <a:cs typeface="Times New Roman" pitchFamily="18" charset="0"/>
              </a:rPr>
              <a:t>Ficha técnica del estudio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Economist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85725" y="1109163"/>
            <a:ext cx="4459288" cy="515579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Perfil de la empresa analizada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57" y="2039699"/>
            <a:ext cx="8593395" cy="3275250"/>
          </a:xfrm>
          <a:prstGeom prst="rect">
            <a:avLst/>
          </a:prstGeom>
        </p:spPr>
      </p:pic>
      <p:pic>
        <p:nvPicPr>
          <p:cNvPr id="5" name="Imagen 9" descr="COGITI | Consejo General de Colegios Oficiales de Graduados e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01" y="5597738"/>
            <a:ext cx="1682833" cy="632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Economist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85725" y="1159950"/>
            <a:ext cx="4459288" cy="515579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Perfil de la empresa analizada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8" y="1949766"/>
            <a:ext cx="8303744" cy="2995860"/>
          </a:xfrm>
          <a:prstGeom prst="rect">
            <a:avLst/>
          </a:prstGeom>
        </p:spPr>
      </p:pic>
      <p:pic>
        <p:nvPicPr>
          <p:cNvPr id="5" name="Imagen 9" descr="COGITI | Consejo General de Colegios Oficiales de Graduados e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01" y="5597738"/>
            <a:ext cx="1682833" cy="632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05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01" y="5597738"/>
            <a:ext cx="1682833" cy="632793"/>
          </a:xfrm>
          <a:prstGeom prst="rect">
            <a:avLst/>
          </a:prstGeom>
          <a:noFill/>
        </p:spPr>
      </p:pic>
      <p:pic>
        <p:nvPicPr>
          <p:cNvPr id="5" name="Imagen 6" descr="Economist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9" descr="COGITI | Consejo General de Colegios Oficiales de Graduados e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85725" y="1135772"/>
            <a:ext cx="4459288" cy="505483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Teletrabajo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84" y="1826265"/>
            <a:ext cx="8773076" cy="354214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90651" y="5368413"/>
            <a:ext cx="71087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>
                <a:latin typeface="Verdana" panose="020B0604030504040204" pitchFamily="34" charset="0"/>
                <a:ea typeface="Times New Roman" panose="02020603050405020304" pitchFamily="18" charset="0"/>
              </a:rPr>
              <a:t>El </a:t>
            </a:r>
            <a:r>
              <a:rPr lang="es-ES" b="1" dirty="0">
                <a:latin typeface="Verdana" panose="020B0604030504040204" pitchFamily="34" charset="0"/>
                <a:ea typeface="Times New Roman" panose="02020603050405020304" pitchFamily="18" charset="0"/>
              </a:rPr>
              <a:t>41,5%</a:t>
            </a:r>
            <a:r>
              <a:rPr lang="es-ES" dirty="0">
                <a:latin typeface="Verdana" panose="020B0604030504040204" pitchFamily="34" charset="0"/>
                <a:ea typeface="Times New Roman" panose="02020603050405020304" pitchFamily="18" charset="0"/>
              </a:rPr>
              <a:t> estima que cuando finalice la situación generada por la COVID-19  </a:t>
            </a:r>
            <a:r>
              <a:rPr lang="es-ES" b="1" dirty="0">
                <a:latin typeface="Verdana" panose="020B0604030504040204" pitchFamily="34" charset="0"/>
                <a:ea typeface="Times New Roman" panose="02020603050405020304" pitchFamily="18" charset="0"/>
              </a:rPr>
              <a:t>continuarán con el teletrabajo </a:t>
            </a:r>
            <a:r>
              <a:rPr lang="es-ES" dirty="0"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8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5725" y="1047750"/>
            <a:ext cx="4459288" cy="530246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IMPACTO ECONÓMICO: EMPLEO</a:t>
            </a:r>
          </a:p>
        </p:txBody>
      </p:sp>
      <p:sp>
        <p:nvSpPr>
          <p:cNvPr id="19463" name="17 CuadroTexto"/>
          <p:cNvSpPr txBox="1">
            <a:spLocks noChangeArrowheads="1"/>
          </p:cNvSpPr>
          <p:nvPr/>
        </p:nvSpPr>
        <p:spPr bwMode="auto">
          <a:xfrm>
            <a:off x="403123" y="4669997"/>
            <a:ext cx="79888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Tx/>
              <a:buBlip>
                <a:blip r:embed="rId3"/>
              </a:buBlip>
            </a:pPr>
            <a:r>
              <a:rPr lang="es-ES" sz="2000" dirty="0"/>
              <a:t>  Las expectativas para el </a:t>
            </a:r>
            <a:r>
              <a:rPr lang="es-ES" sz="2000" b="1" dirty="0"/>
              <a:t>2021</a:t>
            </a:r>
            <a:r>
              <a:rPr lang="es-ES" sz="2000" dirty="0"/>
              <a:t> no son favorables. El 35,6% considera que disminuirá el empleo, el 56,0% lo mantendrá y el 8,4% lo aumentará</a:t>
            </a:r>
          </a:p>
        </p:txBody>
      </p:sp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322876" y="5890754"/>
            <a:ext cx="3984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latin typeface="Calibri" pitchFamily="34" charset="0"/>
              </a:rPr>
              <a:t>Peores expectativas 2021 </a:t>
            </a:r>
          </a:p>
        </p:txBody>
      </p:sp>
      <p:sp>
        <p:nvSpPr>
          <p:cNvPr id="16" name="8 CuadroTexto"/>
          <p:cNvSpPr txBox="1">
            <a:spLocks noChangeArrowheads="1"/>
          </p:cNvSpPr>
          <p:nvPr/>
        </p:nvSpPr>
        <p:spPr bwMode="auto">
          <a:xfrm>
            <a:off x="3677616" y="5725049"/>
            <a:ext cx="39066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Calibri" pitchFamily="34" charset="0"/>
              </a:rPr>
              <a:t>Empresas acogidas a un ERTE</a:t>
            </a:r>
          </a:p>
        </p:txBody>
      </p:sp>
      <p:sp>
        <p:nvSpPr>
          <p:cNvPr id="17" name="9 CuadroTexto"/>
          <p:cNvSpPr txBox="1">
            <a:spLocks noChangeArrowheads="1"/>
          </p:cNvSpPr>
          <p:nvPr/>
        </p:nvSpPr>
        <p:spPr bwMode="auto">
          <a:xfrm>
            <a:off x="3696281" y="5993436"/>
            <a:ext cx="477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C000"/>
                </a:solidFill>
                <a:latin typeface="Calibri" pitchFamily="34" charset="0"/>
              </a:rPr>
              <a:t>Pymes, jóvenes, familiares e industriales y de la construcción</a:t>
            </a:r>
          </a:p>
        </p:txBody>
      </p:sp>
      <p:sp>
        <p:nvSpPr>
          <p:cNvPr id="18" name="23 Abrir llave"/>
          <p:cNvSpPr/>
          <p:nvPr/>
        </p:nvSpPr>
        <p:spPr bwMode="auto">
          <a:xfrm>
            <a:off x="3206402" y="5738384"/>
            <a:ext cx="703602" cy="704850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1" y="1730480"/>
            <a:ext cx="8893738" cy="2926832"/>
          </a:xfrm>
          <a:prstGeom prst="rect">
            <a:avLst/>
          </a:prstGeom>
        </p:spPr>
      </p:pic>
      <p:pic>
        <p:nvPicPr>
          <p:cNvPr id="9" name="Imagen 6" descr="Economistas">
            <a:extLst>
              <a:ext uri="{FF2B5EF4-FFF2-40B4-BE49-F238E27FC236}">
                <a16:creationId xmlns:a16="http://schemas.microsoft.com/office/drawing/2014/main" id="{7F5392E4-2D3C-4AAF-BD2E-58CB3C31D1C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8" y="135614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OGITI | Consejo General de Colegios Oficiales de Graduados e ...">
            <a:extLst>
              <a:ext uri="{FF2B5EF4-FFF2-40B4-BE49-F238E27FC236}">
                <a16:creationId xmlns:a16="http://schemas.microsoft.com/office/drawing/2014/main" id="{A97D1E75-5631-46EE-95CD-A53E2DC4632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99" y="243929"/>
            <a:ext cx="2766060" cy="76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5">
            <a:extLst>
              <a:ext uri="{FF2B5EF4-FFF2-40B4-BE49-F238E27FC236}">
                <a16:creationId xmlns:a16="http://schemas.microsoft.com/office/drawing/2014/main" id="{9C583498-80C0-4C48-BD25-C2A876BF2D5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26" y="5369263"/>
            <a:ext cx="1682833" cy="632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Economist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7" y="322398"/>
            <a:ext cx="292608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9" descr="COGITI | Consejo General de Colegios Oficiales de Graduados e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22" y="332240"/>
            <a:ext cx="2766060" cy="7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5725" y="1047750"/>
            <a:ext cx="4459288" cy="530246"/>
          </a:xfrm>
          <a:prstGeom prst="rect">
            <a:avLst/>
          </a:prstGeom>
          <a:solidFill>
            <a:srgbClr val="0257A7"/>
          </a:solidFill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IMPACTO ECONÓMICO: VENTAS</a:t>
            </a:r>
          </a:p>
        </p:txBody>
      </p:sp>
      <p:sp>
        <p:nvSpPr>
          <p:cNvPr id="19463" name="17 CuadroTexto"/>
          <p:cNvSpPr txBox="1">
            <a:spLocks noChangeArrowheads="1"/>
          </p:cNvSpPr>
          <p:nvPr/>
        </p:nvSpPr>
        <p:spPr bwMode="auto">
          <a:xfrm>
            <a:off x="255639" y="3037555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Tx/>
              <a:buBlip>
                <a:blip r:embed="rId5"/>
              </a:buBlip>
            </a:pPr>
            <a:r>
              <a:rPr lang="es-ES" sz="2000" dirty="0"/>
              <a:t>  la crisis originada por la COVID-19 ha provocado la caída de los ingresos en muchas empresas</a:t>
            </a:r>
          </a:p>
          <a:p>
            <a:pPr marL="0" lvl="1">
              <a:buFontTx/>
              <a:buBlip>
                <a:blip r:embed="rId5"/>
              </a:buBlip>
            </a:pPr>
            <a:endParaRPr lang="es-ES" sz="2000" dirty="0"/>
          </a:p>
          <a:p>
            <a:pPr marL="0" lvl="1">
              <a:buFontTx/>
              <a:buBlip>
                <a:blip r:embed="rId5"/>
              </a:buBlip>
            </a:pPr>
            <a:r>
              <a:rPr lang="es-ES" sz="2000" dirty="0"/>
              <a:t> la reducción se sitúa, en promedio, en un </a:t>
            </a:r>
            <a:r>
              <a:rPr lang="es-ES" sz="2000" b="1" dirty="0"/>
              <a:t>- 43,4%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652" y="2217789"/>
            <a:ext cx="4168877" cy="3829023"/>
          </a:xfrm>
          <a:prstGeom prst="rect">
            <a:avLst/>
          </a:prstGeom>
        </p:spPr>
      </p:pic>
      <p:pic>
        <p:nvPicPr>
          <p:cNvPr id="10" name="Imagen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72" y="5711252"/>
            <a:ext cx="1591562" cy="519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4562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2311</TotalTime>
  <Words>491</Words>
  <Application>Microsoft Office PowerPoint</Application>
  <PresentationFormat>Presentación en pantalla (4:3)</PresentationFormat>
  <Paragraphs>79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Retrospect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UPCT</dc:creator>
  <cp:lastModifiedBy>UM</cp:lastModifiedBy>
  <cp:revision>168</cp:revision>
  <dcterms:created xsi:type="dcterms:W3CDTF">2009-11-23T09:12:15Z</dcterms:created>
  <dcterms:modified xsi:type="dcterms:W3CDTF">2020-06-23T07:27:59Z</dcterms:modified>
</cp:coreProperties>
</file>